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53"/>
  </p:notesMasterIdLst>
  <p:handoutMasterIdLst>
    <p:handoutMasterId r:id="rId54"/>
  </p:handoutMasterIdLst>
  <p:sldIdLst>
    <p:sldId id="990" r:id="rId3"/>
    <p:sldId id="388" r:id="rId4"/>
    <p:sldId id="952" r:id="rId5"/>
    <p:sldId id="951" r:id="rId6"/>
    <p:sldId id="953" r:id="rId7"/>
    <p:sldId id="950" r:id="rId8"/>
    <p:sldId id="949" r:id="rId9"/>
    <p:sldId id="861" r:id="rId10"/>
    <p:sldId id="866" r:id="rId11"/>
    <p:sldId id="954" r:id="rId12"/>
    <p:sldId id="955" r:id="rId13"/>
    <p:sldId id="947" r:id="rId14"/>
    <p:sldId id="960" r:id="rId15"/>
    <p:sldId id="961" r:id="rId16"/>
    <p:sldId id="962" r:id="rId17"/>
    <p:sldId id="963" r:id="rId18"/>
    <p:sldId id="964" r:id="rId19"/>
    <p:sldId id="465" r:id="rId20"/>
    <p:sldId id="956" r:id="rId21"/>
    <p:sldId id="957" r:id="rId22"/>
    <p:sldId id="958" r:id="rId23"/>
    <p:sldId id="965" r:id="rId24"/>
    <p:sldId id="966" r:id="rId25"/>
    <p:sldId id="967" r:id="rId26"/>
    <p:sldId id="968" r:id="rId27"/>
    <p:sldId id="969" r:id="rId28"/>
    <p:sldId id="970" r:id="rId29"/>
    <p:sldId id="870" r:id="rId30"/>
    <p:sldId id="971" r:id="rId31"/>
    <p:sldId id="972" r:id="rId32"/>
    <p:sldId id="989" r:id="rId33"/>
    <p:sldId id="973" r:id="rId34"/>
    <p:sldId id="974" r:id="rId35"/>
    <p:sldId id="959" r:id="rId36"/>
    <p:sldId id="975" r:id="rId37"/>
    <p:sldId id="976" r:id="rId38"/>
    <p:sldId id="977" r:id="rId39"/>
    <p:sldId id="978" r:id="rId40"/>
    <p:sldId id="979" r:id="rId41"/>
    <p:sldId id="437" r:id="rId42"/>
    <p:sldId id="562" r:id="rId43"/>
    <p:sldId id="563" r:id="rId44"/>
    <p:sldId id="984" r:id="rId45"/>
    <p:sldId id="440" r:id="rId46"/>
    <p:sldId id="441" r:id="rId47"/>
    <p:sldId id="980" r:id="rId48"/>
    <p:sldId id="442" r:id="rId49"/>
    <p:sldId id="443" r:id="rId50"/>
    <p:sldId id="981" r:id="rId51"/>
    <p:sldId id="991" r:id="rId52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087EB8B-A052-41FF-8C5C-447E71D10743}">
          <p14:sldIdLst>
            <p14:sldId id="990"/>
            <p14:sldId id="388"/>
            <p14:sldId id="952"/>
            <p14:sldId id="951"/>
            <p14:sldId id="953"/>
            <p14:sldId id="950"/>
            <p14:sldId id="949"/>
            <p14:sldId id="861"/>
          </p14:sldIdLst>
        </p14:section>
        <p14:section name="无标题节" id="{4FCB3F2A-9F3E-40FE-9EE8-46E405289230}">
          <p14:sldIdLst>
            <p14:sldId id="866"/>
            <p14:sldId id="954"/>
            <p14:sldId id="955"/>
            <p14:sldId id="947"/>
            <p14:sldId id="960"/>
            <p14:sldId id="961"/>
            <p14:sldId id="962"/>
            <p14:sldId id="963"/>
            <p14:sldId id="964"/>
            <p14:sldId id="465"/>
            <p14:sldId id="956"/>
            <p14:sldId id="957"/>
            <p14:sldId id="958"/>
            <p14:sldId id="965"/>
            <p14:sldId id="966"/>
            <p14:sldId id="967"/>
            <p14:sldId id="968"/>
            <p14:sldId id="969"/>
            <p14:sldId id="970"/>
            <p14:sldId id="870"/>
            <p14:sldId id="971"/>
            <p14:sldId id="972"/>
            <p14:sldId id="989"/>
            <p14:sldId id="973"/>
            <p14:sldId id="974"/>
            <p14:sldId id="959"/>
            <p14:sldId id="975"/>
            <p14:sldId id="976"/>
            <p14:sldId id="977"/>
            <p14:sldId id="978"/>
            <p14:sldId id="979"/>
            <p14:sldId id="437"/>
            <p14:sldId id="562"/>
            <p14:sldId id="563"/>
            <p14:sldId id="984"/>
            <p14:sldId id="440"/>
            <p14:sldId id="441"/>
            <p14:sldId id="980"/>
            <p14:sldId id="442"/>
            <p14:sldId id="443"/>
            <p14:sldId id="981"/>
            <p14:sldId id="9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38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115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E890485A-DFFC-4776-AC0E-AD4A4627922D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攻击范围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1EEC775-3511-4EFD-A438-C63C4A0DD02E}" type="parTrans" cxnId="{B7AFC7E4-4B40-40AD-ADAA-26803AEB9A4A}">
      <dgm:prSet/>
      <dgm:spPr/>
      <dgm:t>
        <a:bodyPr/>
        <a:lstStyle/>
        <a:p>
          <a:endParaRPr lang="zh-CN" altLang="en-US"/>
        </a:p>
      </dgm:t>
    </dgm:pt>
    <dgm:pt modelId="{AE613432-CCE2-45BC-B344-502B139874C6}" type="sibTrans" cxnId="{B7AFC7E4-4B40-40AD-ADAA-26803AEB9A4A}">
      <dgm:prSet/>
      <dgm:spPr/>
      <dgm:t>
        <a:bodyPr/>
        <a:lstStyle/>
        <a:p>
          <a:endParaRPr lang="zh-CN" altLang="en-US"/>
        </a:p>
      </dgm:t>
    </dgm:pt>
    <dgm:pt modelId="{9845C686-50B1-4716-A321-6E40FE151DD1}">
      <dgm:prSet phldrT="[文本]" custT="1"/>
      <dgm:spPr>
        <a:solidFill>
          <a:srgbClr val="00B0F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最小预算值</a:t>
          </a:r>
        </a:p>
      </dgm:t>
    </dgm:pt>
    <dgm:pt modelId="{2C691D6C-E404-4D4A-B431-10CA2D836422}" type="parTrans" cxnId="{CF0B8638-57D5-4C2E-A35A-38B6EA6A1DDF}">
      <dgm:prSet/>
      <dgm:spPr/>
      <dgm:t>
        <a:bodyPr/>
        <a:lstStyle/>
        <a:p>
          <a:endParaRPr lang="zh-CN" altLang="en-US"/>
        </a:p>
      </dgm:t>
    </dgm:pt>
    <dgm:pt modelId="{D37DF63F-E510-4E0C-B06F-3782E2C1A518}" type="sibTrans" cxnId="{CF0B8638-57D5-4C2E-A35A-38B6EA6A1DDF}">
      <dgm:prSet/>
      <dgm:spPr/>
      <dgm:t>
        <a:bodyPr/>
        <a:lstStyle/>
        <a:p>
          <a:endParaRPr lang="zh-CN" altLang="en-US"/>
        </a:p>
      </dgm:t>
    </dgm:pt>
    <dgm:pt modelId="{F89579AA-2D68-4BBB-AA96-C3051CEC725D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查找指定数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52B4496-75B7-4B82-B30A-B5A8F1B08E58}" type="par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F1FDC0A-76D8-4690-B73B-A9C085DA23FB}" type="sib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BF03B1E4-4339-4CE9-8049-B499EDED6CE1}">
      <dgm:prSet phldrT="[文本]" custT="1"/>
      <dgm:spPr>
        <a:solidFill>
          <a:srgbClr val="92D050"/>
        </a:solidFill>
      </dgm:spPr>
      <dgm:t>
        <a:bodyPr/>
        <a:lstStyle/>
        <a:p>
          <a:r>
            <a: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求方程的根</a:t>
          </a:r>
        </a:p>
      </dgm:t>
    </dgm:pt>
    <dgm:pt modelId="{8D12D1BA-CC3A-4329-954B-5FC497F9A479}" type="parTrans" cxnId="{9B1304AE-2253-4651-8C20-58C590730668}">
      <dgm:prSet/>
      <dgm:spPr/>
      <dgm:t>
        <a:bodyPr/>
        <a:lstStyle/>
        <a:p>
          <a:endParaRPr lang="zh-CN" altLang="en-US"/>
        </a:p>
      </dgm:t>
    </dgm:pt>
    <dgm:pt modelId="{AC74BBC0-E954-429D-BBCA-BB27AD9419E9}" type="sibTrans" cxnId="{9B1304AE-2253-4651-8C20-58C590730668}">
      <dgm:prSet/>
      <dgm:spPr/>
      <dgm:t>
        <a:bodyPr/>
        <a:lstStyle/>
        <a:p>
          <a:endParaRPr lang="zh-CN" altLang="en-US"/>
        </a:p>
      </dgm:t>
    </dgm:pt>
    <dgm:pt modelId="{82C3E739-6523-4085-907D-DCE80348AD40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求三次方根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564CCB0-1165-4D86-9A53-9ACFF589BACC}" type="parTrans" cxnId="{90A63064-2437-495D-8691-89F1388B3BB0}">
      <dgm:prSet/>
      <dgm:spPr/>
      <dgm:t>
        <a:bodyPr/>
        <a:lstStyle/>
        <a:p>
          <a:endParaRPr lang="zh-CN" altLang="en-US"/>
        </a:p>
      </dgm:t>
    </dgm:pt>
    <dgm:pt modelId="{2B04A348-8ABF-4480-B31E-194E8859A202}" type="sibTrans" cxnId="{90A63064-2437-495D-8691-89F1388B3BB0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41B0CDBA-FBF4-4F23-8AE5-7268C81D6BBD}" type="pres">
      <dgm:prSet presAssocID="{F89579AA-2D68-4BBB-AA96-C3051CEC725D}" presName="node" presStyleLbl="node1" presStyleIdx="0" presStyleCnt="5">
        <dgm:presLayoutVars>
          <dgm:bulletEnabled val="1"/>
        </dgm:presLayoutVars>
      </dgm:prSet>
      <dgm:spPr/>
    </dgm:pt>
    <dgm:pt modelId="{7312CE22-4BE4-4AAD-B3AB-E11345AF9107}" type="pres">
      <dgm:prSet presAssocID="{2F1FDC0A-76D8-4690-B73B-A9C085DA23FB}" presName="sibTrans" presStyleCnt="0"/>
      <dgm:spPr/>
    </dgm:pt>
    <dgm:pt modelId="{62219937-6A97-4BE0-B983-2545B3A2B483}" type="pres">
      <dgm:prSet presAssocID="{E890485A-DFFC-4776-AC0E-AD4A4627922D}" presName="node" presStyleLbl="node1" presStyleIdx="1" presStyleCnt="5">
        <dgm:presLayoutVars>
          <dgm:bulletEnabled val="1"/>
        </dgm:presLayoutVars>
      </dgm:prSet>
      <dgm:spPr/>
    </dgm:pt>
    <dgm:pt modelId="{6CE0E483-55BC-4053-AF74-5995C6DF8983}" type="pres">
      <dgm:prSet presAssocID="{AE613432-CCE2-45BC-B344-502B139874C6}" presName="sibTrans" presStyleCnt="0"/>
      <dgm:spPr/>
    </dgm:pt>
    <dgm:pt modelId="{32B23864-C2EB-4D31-B8F6-16F6DB96D27E}" type="pres">
      <dgm:prSet presAssocID="{BF03B1E4-4339-4CE9-8049-B499EDED6CE1}" presName="node" presStyleLbl="node1" presStyleIdx="2" presStyleCnt="5">
        <dgm:presLayoutVars>
          <dgm:bulletEnabled val="1"/>
        </dgm:presLayoutVars>
      </dgm:prSet>
      <dgm:spPr/>
    </dgm:pt>
    <dgm:pt modelId="{3F0D1F8F-1812-45E1-BBCE-4C7054C819FA}" type="pres">
      <dgm:prSet presAssocID="{AC74BBC0-E954-429D-BBCA-BB27AD9419E9}" presName="sibTrans" presStyleCnt="0"/>
      <dgm:spPr/>
    </dgm:pt>
    <dgm:pt modelId="{3BF08DBA-04C6-4177-A3A6-5EA5FBD521E2}" type="pres">
      <dgm:prSet presAssocID="{82C3E739-6523-4085-907D-DCE80348AD40}" presName="node" presStyleLbl="node1" presStyleIdx="3" presStyleCnt="5">
        <dgm:presLayoutVars>
          <dgm:bulletEnabled val="1"/>
        </dgm:presLayoutVars>
      </dgm:prSet>
      <dgm:spPr/>
    </dgm:pt>
    <dgm:pt modelId="{1DB56973-55CB-479C-AEB6-AA7F472CA4F7}" type="pres">
      <dgm:prSet presAssocID="{2B04A348-8ABF-4480-B31E-194E8859A202}" presName="sibTrans" presStyleCnt="0"/>
      <dgm:spPr/>
    </dgm:pt>
    <dgm:pt modelId="{2269D84D-353C-4E57-BE98-8889A83A6876}" type="pres">
      <dgm:prSet presAssocID="{9845C686-50B1-4716-A321-6E40FE151DD1}" presName="node" presStyleLbl="node1" presStyleIdx="4" presStyleCnt="5">
        <dgm:presLayoutVars>
          <dgm:bulletEnabled val="1"/>
        </dgm:presLayoutVars>
      </dgm:prSet>
      <dgm:spPr/>
    </dgm:pt>
  </dgm:ptLst>
  <dgm:cxnLst>
    <dgm:cxn modelId="{CF925732-05EA-46E6-B24E-9DA98BD5AA17}" type="presOf" srcId="{BF03B1E4-4339-4CE9-8049-B499EDED6CE1}" destId="{32B23864-C2EB-4D31-B8F6-16F6DB96D27E}" srcOrd="0" destOrd="0" presId="urn:microsoft.com/office/officeart/2005/8/layout/default"/>
    <dgm:cxn modelId="{CF0B8638-57D5-4C2E-A35A-38B6EA6A1DDF}" srcId="{6787E9D6-2A90-4BCA-9917-059667D4BDBC}" destId="{9845C686-50B1-4716-A321-6E40FE151DD1}" srcOrd="4" destOrd="0" parTransId="{2C691D6C-E404-4D4A-B431-10CA2D836422}" sibTransId="{D37DF63F-E510-4E0C-B06F-3782E2C1A518}"/>
    <dgm:cxn modelId="{90A63064-2437-495D-8691-89F1388B3BB0}" srcId="{6787E9D6-2A90-4BCA-9917-059667D4BDBC}" destId="{82C3E739-6523-4085-907D-DCE80348AD40}" srcOrd="3" destOrd="0" parTransId="{6564CCB0-1165-4D86-9A53-9ACFF589BACC}" sibTransId="{2B04A348-8ABF-4480-B31E-194E8859A202}"/>
    <dgm:cxn modelId="{2F9FAB6F-6D7F-484F-8712-778D4777B91E}" srcId="{6787E9D6-2A90-4BCA-9917-059667D4BDBC}" destId="{F89579AA-2D68-4BBB-AA96-C3051CEC725D}" srcOrd="0" destOrd="0" parTransId="{752B4496-75B7-4B82-B30A-B5A8F1B08E58}" sibTransId="{2F1FDC0A-76D8-4690-B73B-A9C085DA23FB}"/>
    <dgm:cxn modelId="{52DDA073-E92E-4B68-A6D9-43AAF9B8FA14}" type="presOf" srcId="{F89579AA-2D68-4BBB-AA96-C3051CEC725D}" destId="{41B0CDBA-FBF4-4F23-8AE5-7268C81D6BBD}" srcOrd="0" destOrd="0" presId="urn:microsoft.com/office/officeart/2005/8/layout/default"/>
    <dgm:cxn modelId="{F7DF267D-0FCC-4B74-85B9-60C6632DFA97}" type="presOf" srcId="{E890485A-DFFC-4776-AC0E-AD4A4627922D}" destId="{62219937-6A97-4BE0-B983-2545B3A2B483}" srcOrd="0" destOrd="0" presId="urn:microsoft.com/office/officeart/2005/8/layout/default"/>
    <dgm:cxn modelId="{022E4F8C-9F4C-41B0-911F-F330A42E3726}" type="presOf" srcId="{82C3E739-6523-4085-907D-DCE80348AD40}" destId="{3BF08DBA-04C6-4177-A3A6-5EA5FBD521E2}" srcOrd="0" destOrd="0" presId="urn:microsoft.com/office/officeart/2005/8/layout/default"/>
    <dgm:cxn modelId="{96ED91AB-81ED-4AAC-A8C6-578F2FC0841B}" type="presOf" srcId="{9845C686-50B1-4716-A321-6E40FE151DD1}" destId="{2269D84D-353C-4E57-BE98-8889A83A6876}" srcOrd="0" destOrd="0" presId="urn:microsoft.com/office/officeart/2005/8/layout/default"/>
    <dgm:cxn modelId="{9B1304AE-2253-4651-8C20-58C590730668}" srcId="{6787E9D6-2A90-4BCA-9917-059667D4BDBC}" destId="{BF03B1E4-4339-4CE9-8049-B499EDED6CE1}" srcOrd="2" destOrd="0" parTransId="{8D12D1BA-CC3A-4329-954B-5FC497F9A479}" sibTransId="{AC74BBC0-E954-429D-BBCA-BB27AD9419E9}"/>
    <dgm:cxn modelId="{B7AFC7E4-4B40-40AD-ADAA-26803AEB9A4A}" srcId="{6787E9D6-2A90-4BCA-9917-059667D4BDBC}" destId="{E890485A-DFFC-4776-AC0E-AD4A4627922D}" srcOrd="1" destOrd="0" parTransId="{C1EEC775-3511-4EFD-A438-C63C4A0DD02E}" sibTransId="{AE613432-CCE2-45BC-B344-502B139874C6}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7DFFBE5A-9F15-47F6-A7A5-BB198EE10FDB}" type="presParOf" srcId="{D822D75A-238A-426D-A9D3-A664472FE3B0}" destId="{41B0CDBA-FBF4-4F23-8AE5-7268C81D6BBD}" srcOrd="0" destOrd="0" presId="urn:microsoft.com/office/officeart/2005/8/layout/default"/>
    <dgm:cxn modelId="{5D76FB47-F93E-4B09-8B62-00EAB015CD71}" type="presParOf" srcId="{D822D75A-238A-426D-A9D3-A664472FE3B0}" destId="{7312CE22-4BE4-4AAD-B3AB-E11345AF9107}" srcOrd="1" destOrd="0" presId="urn:microsoft.com/office/officeart/2005/8/layout/default"/>
    <dgm:cxn modelId="{999B9716-B041-4251-B96A-7F2BE1D8692A}" type="presParOf" srcId="{D822D75A-238A-426D-A9D3-A664472FE3B0}" destId="{62219937-6A97-4BE0-B983-2545B3A2B483}" srcOrd="2" destOrd="0" presId="urn:microsoft.com/office/officeart/2005/8/layout/default"/>
    <dgm:cxn modelId="{6F9DCBA5-DA82-4E81-91A7-4BFD04DA9BBD}" type="presParOf" srcId="{D822D75A-238A-426D-A9D3-A664472FE3B0}" destId="{6CE0E483-55BC-4053-AF74-5995C6DF8983}" srcOrd="3" destOrd="0" presId="urn:microsoft.com/office/officeart/2005/8/layout/default"/>
    <dgm:cxn modelId="{BDFC3772-C9D5-4667-8555-48556BA7AE25}" type="presParOf" srcId="{D822D75A-238A-426D-A9D3-A664472FE3B0}" destId="{32B23864-C2EB-4D31-B8F6-16F6DB96D27E}" srcOrd="4" destOrd="0" presId="urn:microsoft.com/office/officeart/2005/8/layout/default"/>
    <dgm:cxn modelId="{1C22C35D-7E83-47F9-BBE0-AC903E1D300D}" type="presParOf" srcId="{D822D75A-238A-426D-A9D3-A664472FE3B0}" destId="{3F0D1F8F-1812-45E1-BBCE-4C7054C819FA}" srcOrd="5" destOrd="0" presId="urn:microsoft.com/office/officeart/2005/8/layout/default"/>
    <dgm:cxn modelId="{E17A0FA4-2816-48B6-AA38-86A6BA0EB090}" type="presParOf" srcId="{D822D75A-238A-426D-A9D3-A664472FE3B0}" destId="{3BF08DBA-04C6-4177-A3A6-5EA5FBD521E2}" srcOrd="6" destOrd="0" presId="urn:microsoft.com/office/officeart/2005/8/layout/default"/>
    <dgm:cxn modelId="{E8FAB0C8-2A1A-4308-A379-F4D5BC1B423E}" type="presParOf" srcId="{D822D75A-238A-426D-A9D3-A664472FE3B0}" destId="{1DB56973-55CB-479C-AEB6-AA7F472CA4F7}" srcOrd="7" destOrd="0" presId="urn:microsoft.com/office/officeart/2005/8/layout/default"/>
    <dgm:cxn modelId="{800F8D4D-76C8-4783-97DB-2B832FADD3CD}" type="presParOf" srcId="{D822D75A-238A-426D-A9D3-A664472FE3B0}" destId="{2269D84D-353C-4E57-BE98-8889A83A687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0CDBA-FBF4-4F23-8AE5-7268C81D6BBD}">
      <dsp:nvSpPr>
        <dsp:cNvPr id="0" name=""/>
        <dsp:cNvSpPr/>
      </dsp:nvSpPr>
      <dsp:spPr>
        <a:xfrm>
          <a:off x="0" y="280491"/>
          <a:ext cx="2795984" cy="1677590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查找指定数</a:t>
          </a:r>
          <a:endParaRPr lang="zh-CN" sz="39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80491"/>
        <a:ext cx="2795984" cy="1677590"/>
      </dsp:txXfrm>
    </dsp:sp>
    <dsp:sp modelId="{62219937-6A97-4BE0-B983-2545B3A2B483}">
      <dsp:nvSpPr>
        <dsp:cNvPr id="0" name=""/>
        <dsp:cNvSpPr/>
      </dsp:nvSpPr>
      <dsp:spPr>
        <a:xfrm>
          <a:off x="3075582" y="280491"/>
          <a:ext cx="2795984" cy="1677590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攻击范围</a:t>
          </a:r>
          <a:endParaRPr lang="zh-CN" sz="39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075582" y="280491"/>
        <a:ext cx="2795984" cy="1677590"/>
      </dsp:txXfrm>
    </dsp:sp>
    <dsp:sp modelId="{32B23864-C2EB-4D31-B8F6-16F6DB96D27E}">
      <dsp:nvSpPr>
        <dsp:cNvPr id="0" name=""/>
        <dsp:cNvSpPr/>
      </dsp:nvSpPr>
      <dsp:spPr>
        <a:xfrm>
          <a:off x="6151165" y="280491"/>
          <a:ext cx="2795984" cy="1677590"/>
        </a:xfrm>
        <a:prstGeom prst="rect">
          <a:avLst/>
        </a:prstGeom>
        <a:solidFill>
          <a:srgbClr val="92D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求方程的根</a:t>
          </a:r>
        </a:p>
      </dsp:txBody>
      <dsp:txXfrm>
        <a:off x="6151165" y="280491"/>
        <a:ext cx="2795984" cy="1677590"/>
      </dsp:txXfrm>
    </dsp:sp>
    <dsp:sp modelId="{3BF08DBA-04C6-4177-A3A6-5EA5FBD521E2}">
      <dsp:nvSpPr>
        <dsp:cNvPr id="0" name=""/>
        <dsp:cNvSpPr/>
      </dsp:nvSpPr>
      <dsp:spPr>
        <a:xfrm>
          <a:off x="1537791" y="2237680"/>
          <a:ext cx="2795984" cy="1677590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求三次方根</a:t>
          </a:r>
          <a:endParaRPr lang="zh-CN" sz="39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537791" y="2237680"/>
        <a:ext cx="2795984" cy="1677590"/>
      </dsp:txXfrm>
    </dsp:sp>
    <dsp:sp modelId="{2269D84D-353C-4E57-BE98-8889A83A6876}">
      <dsp:nvSpPr>
        <dsp:cNvPr id="0" name=""/>
        <dsp:cNvSpPr/>
      </dsp:nvSpPr>
      <dsp:spPr>
        <a:xfrm>
          <a:off x="4613374" y="2237680"/>
          <a:ext cx="2795984" cy="1677590"/>
        </a:xfrm>
        <a:prstGeom prst="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最小预算值</a:t>
          </a:r>
        </a:p>
      </dsp:txBody>
      <dsp:txXfrm>
        <a:off x="4613374" y="2237680"/>
        <a:ext cx="2795984" cy="1677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6/23/2022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6/23/2022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2.SQRT.mp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cwing.com/blog/content/31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acwing.com/blog/content/31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2022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r>
              <a:rPr lang="en-US" altLang="zh-CN" sz="3600" b="1" dirty="0">
                <a:solidFill>
                  <a:srgbClr val="FFC000"/>
                </a:solidFill>
              </a:rPr>
              <a:t>6</a:t>
            </a:r>
            <a:r>
              <a:rPr lang="zh-CN" altLang="en-US" sz="3600" b="1" dirty="0">
                <a:solidFill>
                  <a:srgbClr val="FFC000"/>
                </a:solidFill>
              </a:rPr>
              <a:t>月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57128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1E87082-0602-499E-8397-29800498F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查找指定数</a:t>
            </a:r>
            <a:r>
              <a:rPr lang="en-US" altLang="zh-CN" dirty="0"/>
              <a:t>(</a:t>
            </a:r>
            <a:r>
              <a:rPr lang="zh-CN" altLang="en-US" dirty="0"/>
              <a:t>整数二分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B7F6DB0-5F49-45D7-97FA-9A12CAC51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062319"/>
            <a:ext cx="7114570" cy="56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3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2D598-D269-495D-AB04-7EAD932A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72E9AF8-50D3-4A7B-8C0C-DA0A51BD9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107" y="1858805"/>
            <a:ext cx="5304936" cy="37663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B5718D-0AC6-49FC-8CB8-ABBC6684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1841664"/>
            <a:ext cx="6045200" cy="37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1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96DE3-FB93-42CD-B5DD-D88868D9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模板的使用流程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F180AF-ABC7-4EAA-8F0F-C6D350AE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确定二分的区间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编写二分的代码框架</a:t>
            </a:r>
            <a:r>
              <a:rPr lang="en-US" altLang="zh-CN" dirty="0"/>
              <a:t>(</a:t>
            </a:r>
            <a:r>
              <a:rPr lang="zh-CN" altLang="en-US" dirty="0"/>
              <a:t>选择模板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设计</a:t>
            </a:r>
            <a:r>
              <a:rPr lang="en-US" altLang="zh-CN" dirty="0"/>
              <a:t>Check</a:t>
            </a:r>
            <a:r>
              <a:rPr lang="zh-CN" altLang="en-US" dirty="0"/>
              <a:t>函数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确定应该如何更新区间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确定如何更新</a:t>
            </a:r>
            <a:r>
              <a:rPr lang="en-US" altLang="zh-CN" dirty="0"/>
              <a:t>mid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412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85897-ADF5-4440-8B26-7D302EAC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查找指定数 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全局数组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p[0,n-1]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896F67-F00A-4905-B115-F166242AC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确定二分的区间 </a:t>
            </a:r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en-US" altLang="zh-CN" dirty="0" err="1">
                <a:solidFill>
                  <a:srgbClr val="FF0000"/>
                </a:solidFill>
              </a:rPr>
              <a:t>l,r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FF0000"/>
                </a:solidFill>
              </a:rPr>
              <a:t> [0, n-1]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编写二分的代码框架</a:t>
            </a:r>
            <a:r>
              <a:rPr lang="en-US" altLang="zh-CN" dirty="0"/>
              <a:t>(</a:t>
            </a:r>
            <a:r>
              <a:rPr lang="zh-CN" altLang="en-US" dirty="0"/>
              <a:t>选择模板</a:t>
            </a:r>
            <a:r>
              <a:rPr lang="en-US" altLang="zh-CN" dirty="0"/>
              <a:t>1)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设计</a:t>
            </a:r>
            <a:r>
              <a:rPr lang="en-US" altLang="zh-CN" dirty="0"/>
              <a:t>Check</a:t>
            </a:r>
            <a:r>
              <a:rPr lang="zh-CN" altLang="en-US" dirty="0"/>
              <a:t>函数</a:t>
            </a:r>
            <a:r>
              <a:rPr lang="en-US" altLang="zh-CN" sz="2800" dirty="0"/>
              <a:t>: </a:t>
            </a:r>
            <a:r>
              <a:rPr lang="en-US" altLang="zh-CN" sz="2800" dirty="0">
                <a:solidFill>
                  <a:srgbClr val="FF0000"/>
                </a:solidFill>
              </a:rPr>
              <a:t>p[mid] &gt;=target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确定应该如何更新区间 </a:t>
            </a:r>
            <a:r>
              <a:rPr lang="en-US" altLang="zh-CN" dirty="0">
                <a:solidFill>
                  <a:srgbClr val="FF0000"/>
                </a:solidFill>
              </a:rPr>
              <a:t>r=mid  or l = mid+1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确定如何更新</a:t>
            </a:r>
            <a:r>
              <a:rPr lang="en-US" altLang="zh-CN" dirty="0"/>
              <a:t>mid </a:t>
            </a:r>
            <a:r>
              <a:rPr lang="en-US" altLang="zh-CN" dirty="0" err="1">
                <a:solidFill>
                  <a:srgbClr val="FF0000"/>
                </a:solidFill>
              </a:rPr>
              <a:t>mid</a:t>
            </a:r>
            <a:r>
              <a:rPr lang="en-US" altLang="zh-CN" dirty="0">
                <a:solidFill>
                  <a:srgbClr val="FF0000"/>
                </a:solidFill>
              </a:rPr>
              <a:t> = l + r &gt;&gt; 1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04DA4B-2990-4188-9D34-7545BAB8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02" y="1447800"/>
            <a:ext cx="4169827" cy="263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9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B32D7-DFFD-42D8-AB48-128B94B8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修改模板</a:t>
            </a:r>
            <a:r>
              <a:rPr lang="en-US" altLang="zh-CN" dirty="0"/>
              <a:t>1</a:t>
            </a:r>
            <a:r>
              <a:rPr lang="zh-CN" altLang="en-US" dirty="0"/>
              <a:t>的参考代码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F38D7F-E922-4B70-BBA1-DAEAF28E7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21" y="1306310"/>
            <a:ext cx="2686509" cy="1569894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308B2087-2BB7-4F32-83A0-56069D3D6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5631" y="1259380"/>
            <a:ext cx="7721156" cy="32336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4A8E111-210E-4FA9-ADD6-AB73C63E5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009" y="4690088"/>
            <a:ext cx="6657127" cy="18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0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02069-9891-45FF-B322-7FD115BD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数据已经是升序无重复的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3C039BF-604F-48F6-8BD1-9D92D19C5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21507"/>
            <a:ext cx="6936077" cy="541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C0595-C702-451C-838F-9D346896913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前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EE0BED1-03D6-4A57-840F-9B5D0DB1F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8170"/>
            <a:ext cx="9280266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9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0AFA0-169A-4A80-99BA-6E21961E230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后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2ACAD7F-1AA3-4135-8810-114417CB7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62074"/>
            <a:ext cx="11206897" cy="52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72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41806" y="5601415"/>
            <a:ext cx="8233752" cy="1016750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2: </a:t>
            </a:r>
            <a:r>
              <a:rPr lang="zh-CN" altLang="en-US" sz="5400" dirty="0"/>
              <a:t>攻击范围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999EAD-4D93-4780-B180-82043D4B3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06" y="508000"/>
            <a:ext cx="8322894" cy="48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8932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568E0BE-257C-4722-854A-FC751680A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数组有重复元素，求</a:t>
            </a:r>
            <a:r>
              <a:rPr lang="en-US" altLang="zh-CN" dirty="0"/>
              <a:t>target</a:t>
            </a:r>
            <a:r>
              <a:rPr lang="zh-CN" altLang="en-US" dirty="0"/>
              <a:t>的下标范围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999E830-0A0F-4CE0-AB45-3DABBAE5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330" y="1159886"/>
            <a:ext cx="5768370" cy="56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/>
              <a:t>二分算法</a:t>
            </a:r>
          </a:p>
        </p:txBody>
      </p:sp>
    </p:spTree>
    <p:extLst>
      <p:ext uri="{BB962C8B-B14F-4D97-AF65-F5344CB8AC3E}">
        <p14:creationId xmlns:p14="http://schemas.microsoft.com/office/powerpoint/2010/main" val="3934741926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2D377-60F3-47E9-893C-154D1ABF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BD45143-AA8C-48F5-AAD8-6BA64C490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71955"/>
            <a:ext cx="10011027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3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DD213-7F67-4D9D-9477-9BC9F077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D355707-8E53-4EBC-9338-AE18D4A8F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0509"/>
            <a:ext cx="9144794" cy="54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7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E58E0-50DE-4906-BA34-6F6C6DFA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解题思路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954AC-A699-4FC1-A428-579540D9D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b="1" dirty="0"/>
              <a:t>此题的升序数组中有重复数字，因此要把重复数字的左右边界都找出来</a:t>
            </a:r>
            <a:endParaRPr lang="en-US" altLang="zh-CN" b="1" dirty="0"/>
          </a:p>
          <a:p>
            <a:r>
              <a:rPr lang="zh-CN" altLang="en-US" b="1" dirty="0"/>
              <a:t>寻找左边界的代码与例题</a:t>
            </a:r>
            <a:r>
              <a:rPr lang="en-US" altLang="zh-CN" b="1" dirty="0"/>
              <a:t>1</a:t>
            </a:r>
            <a:r>
              <a:rPr lang="zh-CN" altLang="en-US" b="1" dirty="0"/>
              <a:t>相同（使用模板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zh-CN" altLang="en-US" b="1" dirty="0"/>
              <a:t>寻找右边界的代码可以使用（使用模板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r>
              <a:rPr lang="en-US" altLang="zh-CN" b="1" dirty="0"/>
              <a:t>Check</a:t>
            </a:r>
            <a:r>
              <a:rPr lang="zh-CN" altLang="en-US" b="1" dirty="0"/>
              <a:t>函数：</a:t>
            </a:r>
            <a:r>
              <a:rPr lang="en-US" altLang="zh-CN" b="1" dirty="0">
                <a:solidFill>
                  <a:srgbClr val="FF0000"/>
                </a:solidFill>
                <a:effectLst/>
              </a:rPr>
              <a:t>if (</a:t>
            </a:r>
            <a:r>
              <a:rPr lang="en-US" altLang="zh-CN" b="1" dirty="0" err="1">
                <a:solidFill>
                  <a:srgbClr val="FF0000"/>
                </a:solidFill>
                <a:effectLst/>
              </a:rPr>
              <a:t>nums</a:t>
            </a:r>
            <a:r>
              <a:rPr lang="en-US" altLang="zh-CN" b="1" dirty="0">
                <a:solidFill>
                  <a:srgbClr val="FF0000"/>
                </a:solidFill>
                <a:effectLst/>
              </a:rPr>
              <a:t>[mid] &gt;= k)</a:t>
            </a:r>
          </a:p>
          <a:p>
            <a:r>
              <a:rPr lang="zh-CN" altLang="en-US" b="1" dirty="0"/>
              <a:t>算法：使用二分模板</a:t>
            </a:r>
            <a:r>
              <a:rPr lang="en-US" altLang="zh-CN" b="1" dirty="0"/>
              <a:t>1</a:t>
            </a:r>
            <a:r>
              <a:rPr lang="zh-CN" altLang="en-US" b="1" dirty="0"/>
              <a:t>寻找</a:t>
            </a:r>
            <a:r>
              <a:rPr lang="en-US" altLang="zh-CN" b="1" dirty="0"/>
              <a:t>target</a:t>
            </a:r>
            <a:r>
              <a:rPr lang="zh-CN" altLang="en-US" b="1" dirty="0"/>
              <a:t>的左边界，在找到的情况下使用二分模板</a:t>
            </a:r>
            <a:r>
              <a:rPr lang="en-US" altLang="zh-CN" b="1" dirty="0"/>
              <a:t>2</a:t>
            </a:r>
            <a:r>
              <a:rPr lang="zh-CN" altLang="en-US" b="1" dirty="0"/>
              <a:t>寻找</a:t>
            </a:r>
            <a:r>
              <a:rPr lang="en-US" altLang="zh-CN" b="1" dirty="0"/>
              <a:t>target</a:t>
            </a:r>
            <a:r>
              <a:rPr lang="zh-CN" altLang="en-US" b="1" dirty="0"/>
              <a:t>的右边界。</a:t>
            </a:r>
          </a:p>
        </p:txBody>
      </p:sp>
    </p:spTree>
    <p:extLst>
      <p:ext uri="{BB962C8B-B14F-4D97-AF65-F5344CB8AC3E}">
        <p14:creationId xmlns:p14="http://schemas.microsoft.com/office/powerpoint/2010/main" val="232902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B5EA7-C960-42C4-8D04-50085698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207B55C-3635-4949-A6C7-053FF9706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86" y="1062319"/>
            <a:ext cx="7798609" cy="571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5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2B231-D277-4D50-A664-7B8358DC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二分模板</a:t>
            </a:r>
            <a:r>
              <a:rPr lang="en-US" altLang="zh-CN" dirty="0"/>
              <a:t>1</a:t>
            </a:r>
            <a:r>
              <a:rPr lang="zh-CN" altLang="en-US" dirty="0"/>
              <a:t>，寻找左边界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8EA515-A9F2-4DD9-A6C7-CE3338F66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00292"/>
            <a:ext cx="8197681" cy="53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8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C63725E-4B1E-4C8D-B36D-867C03797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624"/>
          <a:stretch/>
        </p:blipFill>
        <p:spPr>
          <a:xfrm>
            <a:off x="44214" y="1"/>
            <a:ext cx="6741365" cy="21446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7C51B9-3699-4908-B3A8-084B833B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779" y="1272540"/>
            <a:ext cx="7673283" cy="47013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6FBAB9-3273-4B09-9DD9-AA08A0676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672" y="6007145"/>
            <a:ext cx="2358328" cy="7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4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0DDA71-2685-402E-BA52-8557706B05E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前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43E0D13-3CE1-467E-9AB4-4ED984905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8418"/>
            <a:ext cx="9724530" cy="542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4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9FB4B7-C72B-4D36-9853-EE7F06CCA8C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后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BC5248E-3738-4032-9CB1-18D10C538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29585"/>
            <a:ext cx="11218484" cy="477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769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20093" y="5475234"/>
            <a:ext cx="8341178" cy="89288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/>
              <a:t>例题</a:t>
            </a:r>
            <a:r>
              <a:rPr lang="en-US" altLang="zh-CN" sz="5400" dirty="0"/>
              <a:t>3</a:t>
            </a:r>
            <a:r>
              <a:rPr lang="en-US" altLang="zh-CN" sz="5400" dirty="0">
                <a:latin typeface="Microsoft YaHei UI" panose="020B0503020204020204" pitchFamily="34" charset="-122"/>
              </a:rPr>
              <a:t>: </a:t>
            </a:r>
            <a:r>
              <a:rPr lang="zh-CN" altLang="en-US" sz="5400" dirty="0">
                <a:latin typeface="Microsoft YaHei UI" panose="020B0503020204020204" pitchFamily="34" charset="-122"/>
              </a:rPr>
              <a:t>求方程的根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2FF024-AE6D-4933-8203-72CFA2AC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93" y="936323"/>
            <a:ext cx="8341178" cy="41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79349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2ADCB35-D206-4885-A052-967D09D74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根</a:t>
            </a:r>
            <a:r>
              <a:rPr lang="en-US" altLang="zh-CN" dirty="0"/>
              <a:t>a</a:t>
            </a:r>
            <a:r>
              <a:rPr lang="zh-CN" altLang="en-US" dirty="0"/>
              <a:t>的性质</a:t>
            </a:r>
            <a:r>
              <a:rPr lang="en-US" altLang="zh-CN" dirty="0"/>
              <a:t>: f(a)=0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4EDA12-D2FD-4653-8284-C031D6857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06015"/>
            <a:ext cx="8881007" cy="553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8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5871FD6-88F2-430A-9B54-F5F81BA3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二分算法思路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60BA52E-7C52-46ED-81C3-AAA9BF7C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4000" dirty="0"/>
              <a:t>假设目标值在闭区间</a:t>
            </a:r>
            <a:r>
              <a:rPr lang="en-US" altLang="zh-CN" sz="4000" b="1" dirty="0">
                <a:solidFill>
                  <a:srgbClr val="FF0000"/>
                </a:solidFill>
              </a:rPr>
              <a:t>[l, r]</a:t>
            </a:r>
            <a:r>
              <a:rPr lang="zh-CN" altLang="en-US" sz="4000" dirty="0"/>
              <a:t>中， </a:t>
            </a:r>
            <a:endParaRPr lang="en-US" altLang="zh-CN" sz="4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4000" dirty="0"/>
              <a:t>每次将区间长度</a:t>
            </a:r>
            <a:r>
              <a:rPr lang="zh-CN" altLang="en-US" sz="4000" dirty="0">
                <a:solidFill>
                  <a:srgbClr val="FF0000"/>
                </a:solidFill>
              </a:rPr>
              <a:t>缩小一半</a:t>
            </a:r>
            <a:r>
              <a:rPr lang="zh-CN" altLang="en-US" sz="4000" dirty="0"/>
              <a:t>，</a:t>
            </a:r>
            <a:endParaRPr lang="en-US" altLang="zh-CN" sz="4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4000" dirty="0"/>
              <a:t>当 </a:t>
            </a:r>
            <a:r>
              <a:rPr lang="en-US" altLang="zh-CN" sz="4000" dirty="0">
                <a:solidFill>
                  <a:srgbClr val="FF0000"/>
                </a:solidFill>
              </a:rPr>
              <a:t>l == r </a:t>
            </a:r>
            <a:r>
              <a:rPr lang="zh-CN" altLang="en-US" sz="4000" dirty="0"/>
              <a:t>时，我们就找到了目标值。</a:t>
            </a:r>
          </a:p>
        </p:txBody>
      </p:sp>
    </p:spTree>
    <p:extLst>
      <p:ext uri="{BB962C8B-B14F-4D97-AF65-F5344CB8AC3E}">
        <p14:creationId xmlns:p14="http://schemas.microsoft.com/office/powerpoint/2010/main" val="2260062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16695D-BD30-4F37-95BB-C48387AF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B5C5C-822D-4FEF-ADC6-2E4083738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468867"/>
            <a:ext cx="10935955" cy="4890370"/>
          </a:xfrm>
        </p:spPr>
        <p:txBody>
          <a:bodyPr>
            <a:normAutofit lnSpcReduction="10000"/>
          </a:bodyPr>
          <a:lstStyle/>
          <a:p>
            <a:r>
              <a:rPr lang="zh-CN" altLang="en-US" sz="4000" dirty="0"/>
              <a:t>此方程是单调递增的方程</a:t>
            </a:r>
            <a:endParaRPr lang="en-US" altLang="zh-CN" sz="4000" dirty="0"/>
          </a:p>
          <a:p>
            <a:pPr lvl="1"/>
            <a:r>
              <a:rPr lang="en-US" altLang="zh-CN" sz="3600" dirty="0"/>
              <a:t>f(0) = - 80   f(1) = -74   f(10) = 520</a:t>
            </a:r>
          </a:p>
          <a:p>
            <a:pPr lvl="1"/>
            <a:r>
              <a:rPr lang="zh-CN" altLang="en-US" sz="3600" dirty="0"/>
              <a:t>方程的根必定在</a:t>
            </a:r>
            <a:r>
              <a:rPr lang="en-US" altLang="zh-CN" sz="3600" dirty="0"/>
              <a:t>f(0)</a:t>
            </a:r>
            <a:r>
              <a:rPr lang="zh-CN" altLang="en-US" sz="3600" dirty="0"/>
              <a:t>与</a:t>
            </a:r>
            <a:r>
              <a:rPr lang="en-US" altLang="zh-CN" sz="3600" dirty="0"/>
              <a:t>f(10)</a:t>
            </a:r>
            <a:r>
              <a:rPr lang="zh-CN" altLang="en-US" sz="3600" dirty="0"/>
              <a:t>之间</a:t>
            </a:r>
            <a:endParaRPr lang="en-US" altLang="zh-CN" sz="3600" dirty="0"/>
          </a:p>
          <a:p>
            <a:r>
              <a:rPr lang="zh-CN" altLang="en-US" sz="4000" dirty="0"/>
              <a:t>用浮点数二分法在区间</a:t>
            </a:r>
            <a:r>
              <a:rPr lang="en-US" altLang="zh-CN" sz="4000" dirty="0"/>
              <a:t>[0, 10]</a:t>
            </a:r>
            <a:r>
              <a:rPr lang="zh-CN" altLang="en-US" sz="4000" dirty="0"/>
              <a:t>之间寻找</a:t>
            </a:r>
            <a:br>
              <a:rPr lang="en-US" altLang="zh-CN" sz="4000" dirty="0"/>
            </a:br>
            <a:r>
              <a:rPr lang="zh-CN" altLang="en-US" sz="4000" dirty="0"/>
              <a:t>满足</a:t>
            </a:r>
            <a:r>
              <a:rPr lang="en-US" altLang="zh-CN" sz="4000" dirty="0"/>
              <a:t>f(a)=0</a:t>
            </a:r>
            <a:r>
              <a:rPr lang="zh-CN" altLang="en-US" sz="4000" dirty="0"/>
              <a:t>的数</a:t>
            </a:r>
            <a:r>
              <a:rPr lang="en-US" altLang="zh-CN" sz="4000" dirty="0"/>
              <a:t>a</a:t>
            </a:r>
            <a:endParaRPr lang="zh-CN" altLang="en-US" sz="4000" dirty="0"/>
          </a:p>
        </p:txBody>
      </p:sp>
      <p:pic>
        <p:nvPicPr>
          <p:cNvPr id="1026" name="Picture 2" descr="image.png">
            <a:extLst>
              <a:ext uri="{FF2B5EF4-FFF2-40B4-BE49-F238E27FC236}">
                <a16:creationId xmlns:a16="http://schemas.microsoft.com/office/drawing/2014/main" id="{4FEED7DF-E986-4F0A-8000-8468F6081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525" y="301763"/>
            <a:ext cx="5389184" cy="69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4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</a:t>
            </a:r>
            <a:r>
              <a:rPr lang="en-US" altLang="zh-CN" dirty="0" err="1"/>
              <a:t>Sqrt</a:t>
            </a:r>
            <a:r>
              <a:rPr lang="en-US" altLang="zh-CN" dirty="0"/>
              <a:t>(X)</a:t>
            </a:r>
            <a:endParaRPr lang="zh-CN" altLang="en-US" dirty="0"/>
          </a:p>
        </p:txBody>
      </p:sp>
      <p:pic>
        <p:nvPicPr>
          <p:cNvPr id="6" name="内容占位符 5">
            <a:hlinkClick r:id="rId2" action="ppaction://hlinkfile"/>
            <a:extLst>
              <a:ext uri="{FF2B5EF4-FFF2-40B4-BE49-F238E27FC236}">
                <a16:creationId xmlns:a16="http://schemas.microsoft.com/office/drawing/2014/main" id="{7C30BF3C-6777-44F0-A3CC-236DCC5C0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235015"/>
            <a:ext cx="9363535" cy="531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0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8F09C-83E4-4FD0-BB88-52EF50D79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浮点数二分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9B62349-4E40-4DDD-B9AA-4E816B5C2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00" y="1062319"/>
            <a:ext cx="5027919" cy="1917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3887C2-C38F-4B3C-89A5-2A3362D87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0" y="3026016"/>
            <a:ext cx="8536173" cy="383198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D95EA1-2C2D-45D0-83C9-16280FDAA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333" y="1108149"/>
            <a:ext cx="5297719" cy="160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2D387-6EC3-409C-8992-F63A0D88E9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50035C4-2DC4-4E78-A8B0-9A89F1983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1816"/>
            <a:ext cx="9404723" cy="549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8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3">
            <a:extLst>
              <a:ext uri="{FF2B5EF4-FFF2-40B4-BE49-F238E27FC236}">
                <a16:creationId xmlns:a16="http://schemas.microsoft.com/office/drawing/2014/main" id="{88096686-15D3-4F74-8D8A-A71AF072720B}"/>
              </a:ext>
            </a:extLst>
          </p:cNvPr>
          <p:cNvSpPr txBox="1">
            <a:spLocks/>
          </p:cNvSpPr>
          <p:nvPr/>
        </p:nvSpPr>
        <p:spPr>
          <a:xfrm>
            <a:off x="1320800" y="5608091"/>
            <a:ext cx="8171218" cy="83986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4800" dirty="0"/>
              <a:t>例题</a:t>
            </a:r>
            <a:r>
              <a:rPr lang="en-US" altLang="zh-CN" sz="4800" dirty="0"/>
              <a:t>4</a:t>
            </a:r>
            <a:r>
              <a:rPr lang="en-US" altLang="zh-CN" sz="4800" dirty="0">
                <a:latin typeface="Microsoft YaHei UI" panose="020B0503020204020204" pitchFamily="34" charset="-122"/>
              </a:rPr>
              <a:t>:</a:t>
            </a:r>
            <a:r>
              <a:rPr lang="zh-CN" altLang="en-US" sz="4800" dirty="0">
                <a:latin typeface="Microsoft YaHei UI" panose="020B0503020204020204" pitchFamily="34" charset="-122"/>
              </a:rPr>
              <a:t> 求三次方根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5D2232-2BDC-4F06-A7F8-87FBB3C0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410048"/>
            <a:ext cx="8137465" cy="51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90509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667381-B436-4CD8-A597-BEC5F390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求三次方根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7D3317-1581-4AF9-8794-12EE9C480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12194"/>
            <a:ext cx="6982362" cy="55615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1DF438-4952-4350-A746-0411708DF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805" y="1125197"/>
            <a:ext cx="4111451" cy="24940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FE119F-8A4B-41B2-A1DD-CB0D4A326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651"/>
          <a:stretch/>
        </p:blipFill>
        <p:spPr>
          <a:xfrm>
            <a:off x="7896805" y="3948672"/>
            <a:ext cx="2790360" cy="12840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888271-9290-49E2-9A3B-0AF9A062F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552"/>
          <a:stretch/>
        </p:blipFill>
        <p:spPr>
          <a:xfrm>
            <a:off x="7896805" y="5389634"/>
            <a:ext cx="2153048" cy="128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17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306A9-4C64-4755-9272-48A024B3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解题思路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99792E-0BF6-4A29-8E95-62549CA3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n</a:t>
            </a:r>
            <a:r>
              <a:rPr lang="zh-CN" altLang="en-US" dirty="0"/>
              <a:t>的数据范围确定搜索区间</a:t>
            </a:r>
            <a:r>
              <a:rPr lang="en-US" altLang="zh-CN" dirty="0"/>
              <a:t>[</a:t>
            </a:r>
            <a:r>
              <a:rPr lang="en-US" altLang="zh-CN" dirty="0" err="1"/>
              <a:t>l,r</a:t>
            </a:r>
            <a:r>
              <a:rPr lang="en-US" altLang="zh-CN" dirty="0"/>
              <a:t>]</a:t>
            </a:r>
            <a:r>
              <a:rPr lang="zh-CN" altLang="en-US" dirty="0"/>
              <a:t>为</a:t>
            </a:r>
            <a:r>
              <a:rPr lang="en-US" altLang="zh-CN" dirty="0"/>
              <a:t>[-1000, 1000]</a:t>
            </a:r>
          </a:p>
          <a:p>
            <a:r>
              <a:rPr lang="en-US" altLang="zh-CN" dirty="0"/>
              <a:t>Check</a:t>
            </a:r>
            <a:r>
              <a:rPr lang="zh-CN" altLang="en-US" dirty="0"/>
              <a:t>函数 </a:t>
            </a:r>
            <a:r>
              <a:rPr lang="en-US" altLang="zh-CN" dirty="0"/>
              <a:t>mid*mid*mid &gt;= n</a:t>
            </a:r>
          </a:p>
          <a:p>
            <a:r>
              <a:rPr lang="zh-CN" altLang="en-US" dirty="0"/>
              <a:t>保留</a:t>
            </a:r>
            <a:r>
              <a:rPr lang="en-US" altLang="zh-CN" dirty="0"/>
              <a:t>6</a:t>
            </a:r>
            <a:r>
              <a:rPr lang="zh-CN" altLang="en-US" dirty="0"/>
              <a:t>为小数，</a:t>
            </a:r>
            <a:r>
              <a:rPr lang="en-US" altLang="zh-CN" dirty="0"/>
              <a:t>eps = 1e-8</a:t>
            </a:r>
          </a:p>
          <a:p>
            <a:r>
              <a:rPr lang="zh-CN" altLang="en-US" dirty="0"/>
              <a:t>套用浮点数二分模板</a:t>
            </a:r>
          </a:p>
        </p:txBody>
      </p:sp>
    </p:spTree>
    <p:extLst>
      <p:ext uri="{BB962C8B-B14F-4D97-AF65-F5344CB8AC3E}">
        <p14:creationId xmlns:p14="http://schemas.microsoft.com/office/powerpoint/2010/main" val="92443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F84F6-67F0-43AB-9EC6-B6F0BC47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参考代码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24E47C4-1355-4221-AE0B-9DB73CFBA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466"/>
          <a:stretch/>
        </p:blipFill>
        <p:spPr>
          <a:xfrm>
            <a:off x="2207923" y="1178694"/>
            <a:ext cx="6603569" cy="55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65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E98F1-BAF1-49CA-83FF-E3740814FB5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前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7745E21-8AC1-485D-9869-C12695338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40597"/>
            <a:ext cx="9114012" cy="55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6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C7913-AFD4-4091-829E-84FE428BA8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zh-CN" altLang="en-US" dirty="0"/>
              <a:t>后</a:t>
            </a:r>
            <a:r>
              <a:rPr lang="en-US" altLang="zh-CN" dirty="0"/>
              <a:t>10</a:t>
            </a:r>
            <a:r>
              <a:rPr lang="zh-CN" altLang="en-US" dirty="0"/>
              <a:t>组数据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157C7FC-ED40-4080-8EB9-443ED6EC4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366" y="1386450"/>
            <a:ext cx="10989850" cy="523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1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4C82BB-4FD4-4D4B-8503-935B6CCE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整数二分查找算法模板 </a:t>
            </a:r>
            <a:r>
              <a:rPr lang="en-US" altLang="zh-CN" dirty="0">
                <a:hlinkClick r:id="rId2"/>
              </a:rPr>
              <a:t>YXC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0A69891-8428-4983-BD9B-C5FE56E8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414" y="1272843"/>
            <a:ext cx="10935955" cy="250190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当我们将区间</a:t>
            </a:r>
            <a:r>
              <a:rPr lang="en-US" altLang="zh-CN" sz="2800" dirty="0"/>
              <a:t>[l, r]</a:t>
            </a:r>
            <a:r>
              <a:rPr lang="zh-CN" altLang="en-US" sz="2800" dirty="0"/>
              <a:t>划分成 </a:t>
            </a:r>
            <a:r>
              <a:rPr lang="en-US" altLang="zh-CN" sz="2800" dirty="0"/>
              <a:t>[l, mid] </a:t>
            </a:r>
            <a:r>
              <a:rPr lang="zh-CN" altLang="en-US" sz="2800" dirty="0"/>
              <a:t>和 </a:t>
            </a:r>
            <a:r>
              <a:rPr lang="en-US" altLang="zh-CN" sz="2800" dirty="0"/>
              <a:t>[mid + 1, r]</a:t>
            </a:r>
            <a:r>
              <a:rPr lang="zh-CN" altLang="en-US" sz="2800" dirty="0"/>
              <a:t>时</a:t>
            </a:r>
            <a:endParaRPr lang="en-US" altLang="zh-CN" sz="2800" dirty="0"/>
          </a:p>
          <a:p>
            <a:r>
              <a:rPr lang="zh-CN" altLang="en-US" sz="2800" dirty="0"/>
              <a:t>区间边界更新操作是 </a:t>
            </a:r>
            <a:r>
              <a:rPr lang="en-US" altLang="zh-CN" sz="2800" dirty="0"/>
              <a:t>r = mid </a:t>
            </a:r>
            <a:r>
              <a:rPr lang="zh-CN" altLang="en-US" sz="2800" dirty="0"/>
              <a:t>或者  </a:t>
            </a:r>
            <a:r>
              <a:rPr lang="en-US" altLang="zh-CN" sz="2800" dirty="0"/>
              <a:t>l = mid + 1;</a:t>
            </a:r>
          </a:p>
          <a:p>
            <a:r>
              <a:rPr lang="zh-CN" altLang="en-US" sz="2800" dirty="0"/>
              <a:t>中点不要加</a:t>
            </a:r>
            <a:r>
              <a:rPr lang="en-US" altLang="zh-CN" sz="2800" dirty="0"/>
              <a:t>1</a:t>
            </a:r>
            <a:r>
              <a:rPr lang="zh-CN" altLang="en-US" sz="2800" dirty="0"/>
              <a:t>：</a:t>
            </a:r>
            <a:r>
              <a:rPr lang="en-US" altLang="zh-CN" sz="2800" dirty="0"/>
              <a:t>mid</a:t>
            </a:r>
            <a:r>
              <a:rPr lang="zh-CN" altLang="en-US" sz="2800" dirty="0"/>
              <a:t> </a:t>
            </a:r>
            <a:r>
              <a:rPr lang="en-US" altLang="zh-CN" sz="2800" dirty="0"/>
              <a:t>= l + r &gt;&gt;1</a:t>
            </a:r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050BF4-7639-440F-B1F2-33813D2E0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286" y="2786310"/>
            <a:ext cx="6062300" cy="38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71089" y="5724088"/>
            <a:ext cx="8077711" cy="94341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4800" dirty="0"/>
              <a:t>例题</a:t>
            </a:r>
            <a:r>
              <a:rPr lang="en-US" altLang="zh-CN" sz="4800" dirty="0"/>
              <a:t>5</a:t>
            </a:r>
            <a:r>
              <a:rPr lang="zh-CN" altLang="en-US" sz="4800" dirty="0"/>
              <a:t>：</a:t>
            </a:r>
            <a:r>
              <a:rPr lang="zh-CN" altLang="en-US" sz="4800" dirty="0">
                <a:latin typeface="Microsoft YaHei UI" panose="020B0503020204020204" pitchFamily="34" charset="-122"/>
              </a:rPr>
              <a:t>最小预算值</a:t>
            </a:r>
            <a:endParaRPr lang="zh-CN" altLang="en-US" sz="4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63EE1A-05A9-4DEA-A0A8-8410C96C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089" y="330201"/>
            <a:ext cx="8103112" cy="524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1591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最小预算值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19" y="1304131"/>
            <a:ext cx="11352372" cy="516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31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419" y="156368"/>
            <a:ext cx="9137427" cy="30821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54400"/>
            <a:ext cx="2311400" cy="30048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324" y="3454400"/>
            <a:ext cx="1953871" cy="1308100"/>
          </a:xfrm>
          <a:prstGeom prst="rect">
            <a:avLst/>
          </a:prstGeom>
        </p:spPr>
      </p:pic>
      <p:sp>
        <p:nvSpPr>
          <p:cNvPr id="7" name="标题 3"/>
          <p:cNvSpPr>
            <a:spLocks noGrp="1"/>
          </p:cNvSpPr>
          <p:nvPr>
            <p:ph type="title"/>
          </p:nvPr>
        </p:nvSpPr>
        <p:spPr>
          <a:xfrm>
            <a:off x="3608241" y="3454400"/>
            <a:ext cx="5213641" cy="3004820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/>
            <a:r>
              <a:rPr lang="zh-CN" altLang="en-US" sz="3200" dirty="0">
                <a:latin typeface="Microsoft YaHei UI" panose="020B0503020204020204" pitchFamily="34" charset="-122"/>
              </a:rPr>
              <a:t>分组</a:t>
            </a:r>
            <a:r>
              <a:rPr lang="en-US" altLang="zh-CN" sz="3200" dirty="0">
                <a:latin typeface="Microsoft YaHei UI" panose="020B0503020204020204" pitchFamily="34" charset="-122"/>
              </a:rPr>
              <a:t>				</a:t>
            </a:r>
            <a:r>
              <a:rPr lang="zh-CN" altLang="en-US" sz="3200" dirty="0">
                <a:latin typeface="Microsoft YaHei UI" panose="020B0503020204020204" pitchFamily="34" charset="-122"/>
              </a:rPr>
              <a:t>总预算</a:t>
            </a:r>
            <a:br>
              <a:rPr lang="en-US" altLang="zh-CN" sz="3200" dirty="0">
                <a:latin typeface="Microsoft YaHei UI" panose="020B0503020204020204" pitchFamily="34" charset="-122"/>
              </a:rPr>
            </a:br>
            <a:r>
              <a:rPr lang="zh-CN" altLang="en-US" sz="3200" dirty="0">
                <a:latin typeface="Microsoft YaHei UI" panose="020B0503020204020204" pitchFamily="34" charset="-122"/>
              </a:rPr>
              <a:t>第</a:t>
            </a:r>
            <a:r>
              <a:rPr lang="en-US" altLang="zh-CN" sz="3200" dirty="0">
                <a:latin typeface="Microsoft YaHei UI" panose="020B0503020204020204" pitchFamily="34" charset="-122"/>
              </a:rPr>
              <a:t>1</a:t>
            </a:r>
            <a:r>
              <a:rPr lang="zh-CN" altLang="en-US" sz="3200" dirty="0">
                <a:latin typeface="Microsoft YaHei UI" panose="020B0503020204020204" pitchFamily="34" charset="-122"/>
              </a:rPr>
              <a:t>、</a:t>
            </a:r>
            <a:r>
              <a:rPr lang="en-US" altLang="zh-CN" sz="3200" dirty="0">
                <a:latin typeface="Microsoft YaHei UI" panose="020B0503020204020204" pitchFamily="34" charset="-122"/>
              </a:rPr>
              <a:t>2</a:t>
            </a:r>
            <a:r>
              <a:rPr lang="zh-CN" altLang="en-US" sz="3200" dirty="0">
                <a:latin typeface="Microsoft YaHei UI" panose="020B0503020204020204" pitchFamily="34" charset="-122"/>
              </a:rPr>
              <a:t>天</a:t>
            </a:r>
            <a:r>
              <a:rPr lang="en-US" altLang="zh-CN" sz="3200" dirty="0">
                <a:latin typeface="Microsoft YaHei UI" panose="020B0503020204020204" pitchFamily="34" charset="-122"/>
              </a:rPr>
              <a:t>			500</a:t>
            </a:r>
            <a:br>
              <a:rPr lang="en-US" altLang="zh-CN" sz="3200" dirty="0">
                <a:latin typeface="Microsoft YaHei UI" panose="020B0503020204020204" pitchFamily="34" charset="-122"/>
              </a:rPr>
            </a:br>
            <a:r>
              <a:rPr lang="zh-CN" altLang="en-US" sz="3200" dirty="0">
                <a:latin typeface="Microsoft YaHei UI" panose="020B0503020204020204" pitchFamily="34" charset="-122"/>
              </a:rPr>
              <a:t>第</a:t>
            </a:r>
            <a:r>
              <a:rPr lang="en-US" altLang="zh-CN" sz="3200" dirty="0">
                <a:latin typeface="Microsoft YaHei UI" panose="020B0503020204020204" pitchFamily="34" charset="-122"/>
              </a:rPr>
              <a:t>3</a:t>
            </a:r>
            <a:r>
              <a:rPr lang="zh-CN" altLang="en-US" sz="3200" dirty="0">
                <a:latin typeface="Microsoft YaHei UI" panose="020B0503020204020204" pitchFamily="34" charset="-122"/>
              </a:rPr>
              <a:t>、</a:t>
            </a:r>
            <a:r>
              <a:rPr lang="en-US" altLang="zh-CN" sz="3200" dirty="0">
                <a:latin typeface="Microsoft YaHei UI" panose="020B0503020204020204" pitchFamily="34" charset="-122"/>
              </a:rPr>
              <a:t>4</a:t>
            </a:r>
            <a:r>
              <a:rPr lang="zh-CN" altLang="en-US" sz="3200" dirty="0">
                <a:latin typeface="Microsoft YaHei UI" panose="020B0503020204020204" pitchFamily="34" charset="-122"/>
              </a:rPr>
              <a:t>天</a:t>
            </a:r>
            <a:r>
              <a:rPr lang="en-US" altLang="zh-CN" sz="3200" dirty="0">
                <a:latin typeface="Microsoft YaHei UI" panose="020B0503020204020204" pitchFamily="34" charset="-122"/>
              </a:rPr>
              <a:t>			400</a:t>
            </a:r>
            <a:br>
              <a:rPr lang="en-US" altLang="zh-CN" sz="3200" dirty="0">
                <a:latin typeface="Microsoft YaHei UI" panose="020B0503020204020204" pitchFamily="34" charset="-122"/>
              </a:rPr>
            </a:br>
            <a:r>
              <a:rPr lang="zh-CN" altLang="en-US" sz="3200" dirty="0">
                <a:latin typeface="Microsoft YaHei UI" panose="020B0503020204020204" pitchFamily="34" charset="-122"/>
              </a:rPr>
              <a:t>第</a:t>
            </a:r>
            <a:r>
              <a:rPr lang="en-US" altLang="zh-CN" sz="3200" dirty="0">
                <a:latin typeface="Microsoft YaHei UI" panose="020B0503020204020204" pitchFamily="34" charset="-122"/>
              </a:rPr>
              <a:t>5</a:t>
            </a:r>
            <a:r>
              <a:rPr lang="zh-CN" altLang="en-US" sz="3200" dirty="0">
                <a:latin typeface="Microsoft YaHei UI" panose="020B0503020204020204" pitchFamily="34" charset="-122"/>
              </a:rPr>
              <a:t>天</a:t>
            </a:r>
            <a:r>
              <a:rPr lang="en-US" altLang="zh-CN" sz="3200" dirty="0">
                <a:latin typeface="Microsoft YaHei UI" panose="020B0503020204020204" pitchFamily="34" charset="-122"/>
              </a:rPr>
              <a:t>				500</a:t>
            </a:r>
            <a:br>
              <a:rPr lang="en-US" altLang="zh-CN" sz="3200" dirty="0">
                <a:latin typeface="Microsoft YaHei UI" panose="020B0503020204020204" pitchFamily="34" charset="-122"/>
              </a:rPr>
            </a:br>
            <a:r>
              <a:rPr lang="zh-CN" altLang="en-US" sz="3200" dirty="0">
                <a:latin typeface="Microsoft YaHei UI" panose="020B0503020204020204" pitchFamily="34" charset="-122"/>
              </a:rPr>
              <a:t>第</a:t>
            </a:r>
            <a:r>
              <a:rPr lang="en-US" altLang="zh-CN" sz="3200" dirty="0">
                <a:latin typeface="Microsoft YaHei UI" panose="020B0503020204020204" pitchFamily="34" charset="-122"/>
              </a:rPr>
              <a:t>6</a:t>
            </a:r>
            <a:r>
              <a:rPr lang="zh-CN" altLang="en-US" sz="3200" dirty="0">
                <a:latin typeface="Microsoft YaHei UI" panose="020B0503020204020204" pitchFamily="34" charset="-122"/>
              </a:rPr>
              <a:t>天</a:t>
            </a:r>
            <a:r>
              <a:rPr lang="en-US" altLang="zh-CN" sz="3200" dirty="0">
                <a:latin typeface="Microsoft YaHei UI" panose="020B0503020204020204" pitchFamily="34" charset="-122"/>
              </a:rPr>
              <a:t>				101</a:t>
            </a:r>
            <a:br>
              <a:rPr lang="en-US" altLang="zh-CN" sz="3200" dirty="0">
                <a:latin typeface="Microsoft YaHei UI" panose="020B0503020204020204" pitchFamily="34" charset="-122"/>
              </a:rPr>
            </a:br>
            <a:r>
              <a:rPr lang="zh-CN" altLang="en-US" sz="3200" dirty="0">
                <a:latin typeface="Microsoft YaHei UI" panose="020B0503020204020204" pitchFamily="34" charset="-122"/>
              </a:rPr>
              <a:t>第</a:t>
            </a:r>
            <a:r>
              <a:rPr lang="en-US" altLang="zh-CN" sz="3200" dirty="0">
                <a:latin typeface="Microsoft YaHei UI" panose="020B0503020204020204" pitchFamily="34" charset="-122"/>
              </a:rPr>
              <a:t>7</a:t>
            </a:r>
            <a:r>
              <a:rPr lang="zh-CN" altLang="en-US" sz="3200" dirty="0">
                <a:latin typeface="Microsoft YaHei UI" panose="020B0503020204020204" pitchFamily="34" charset="-122"/>
              </a:rPr>
              <a:t>天</a:t>
            </a:r>
            <a:r>
              <a:rPr lang="en-US" altLang="zh-CN" sz="3200" dirty="0">
                <a:latin typeface="Microsoft YaHei UI" panose="020B0503020204020204" pitchFamily="34" charset="-122"/>
              </a:rPr>
              <a:t>				400</a:t>
            </a:r>
            <a:endParaRPr lang="zh-CN" altLang="zh-CN" sz="3200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61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96DE3-FB93-42CD-B5DD-D88868D9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模板的使用流程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F180AF-ABC7-4EAA-8F0F-C6D350AE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确定二分的区间：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budget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编写二分的代码框架： </a:t>
            </a:r>
            <a:r>
              <a:rPr lang="zh-CN" altLang="en-US" dirty="0">
                <a:solidFill>
                  <a:srgbClr val="FF0000"/>
                </a:solidFill>
              </a:rPr>
              <a:t>整数二分模板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设计</a:t>
            </a:r>
            <a:r>
              <a:rPr lang="en-US" altLang="zh-CN" dirty="0"/>
              <a:t>Check</a:t>
            </a:r>
            <a:r>
              <a:rPr lang="zh-CN" altLang="en-US" dirty="0"/>
              <a:t>函数： </a:t>
            </a:r>
            <a:r>
              <a:rPr lang="en-US" altLang="zh-CN" b="1" dirty="0">
                <a:solidFill>
                  <a:srgbClr val="FF0000"/>
                </a:solidFill>
              </a:rPr>
              <a:t>Check(budget) 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确定应该如何更新区间：  </a:t>
            </a:r>
            <a:r>
              <a:rPr lang="en-US" altLang="zh-CN" dirty="0">
                <a:solidFill>
                  <a:srgbClr val="FF0000"/>
                </a:solidFill>
              </a:rPr>
              <a:t>r=mid; l=mid+1 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确定如何更新</a:t>
            </a:r>
            <a:r>
              <a:rPr lang="en-US" altLang="zh-CN" dirty="0"/>
              <a:t>mid : </a:t>
            </a:r>
            <a:r>
              <a:rPr lang="en-US" altLang="zh-CN" dirty="0">
                <a:solidFill>
                  <a:srgbClr val="FF0000"/>
                </a:solidFill>
              </a:rPr>
              <a:t>mid = l + r &gt;&gt; 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70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901" y="1447800"/>
            <a:ext cx="11246126" cy="489037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800" dirty="0"/>
              <a:t>Budget</a:t>
            </a:r>
            <a:r>
              <a:rPr lang="zh-CN" altLang="en-US" sz="2800" dirty="0"/>
              <a:t>的查找范围为</a:t>
            </a:r>
            <a:r>
              <a:rPr lang="en-US" altLang="zh-CN" sz="2800" dirty="0"/>
              <a:t>【</a:t>
            </a:r>
            <a:r>
              <a:rPr lang="zh-CN" altLang="en-US" sz="2800" dirty="0"/>
              <a:t>每日预算支出最小值，所有支出总和</a:t>
            </a:r>
            <a:r>
              <a:rPr lang="en-US" altLang="zh-CN" sz="2800" dirty="0"/>
              <a:t>】</a:t>
            </a:r>
          </a:p>
          <a:p>
            <a:r>
              <a:rPr lang="en-US" altLang="zh-CN" sz="2800" b="1" dirty="0"/>
              <a:t>Check(budget) </a:t>
            </a:r>
            <a:r>
              <a:rPr lang="en-US" altLang="zh-CN" sz="2800" dirty="0"/>
              <a:t>: </a:t>
            </a:r>
            <a:r>
              <a:rPr lang="zh-CN" altLang="en-US" sz="2800" dirty="0"/>
              <a:t>对每一个</a:t>
            </a:r>
            <a:r>
              <a:rPr lang="en-US" altLang="zh-CN" sz="2800" b="1" dirty="0" err="1">
                <a:solidFill>
                  <a:srgbClr val="7030A0"/>
                </a:solidFill>
              </a:rPr>
              <a:t>buget</a:t>
            </a:r>
            <a:r>
              <a:rPr lang="zh-CN" altLang="en-US" sz="2800" dirty="0"/>
              <a:t>，是否有一种可以把所有</a:t>
            </a:r>
            <a:r>
              <a:rPr lang="en-US" altLang="zh-CN" sz="2800" dirty="0"/>
              <a:t>N</a:t>
            </a:r>
            <a:r>
              <a:rPr lang="zh-CN" altLang="en-US" sz="2800" dirty="0"/>
              <a:t>天都分为</a:t>
            </a:r>
            <a:r>
              <a:rPr lang="en-US" altLang="zh-CN" sz="2800" dirty="0"/>
              <a:t>M</a:t>
            </a:r>
            <a:r>
              <a:rPr lang="zh-CN" altLang="en-US" sz="2800" dirty="0"/>
              <a:t>组的方法，满足每组的预算和 </a:t>
            </a:r>
            <a:r>
              <a:rPr lang="en-US" altLang="zh-CN" sz="2800" dirty="0">
                <a:solidFill>
                  <a:srgbClr val="7030A0"/>
                </a:solidFill>
              </a:rPr>
              <a:t>&lt;= </a:t>
            </a:r>
            <a:r>
              <a:rPr lang="en-US" altLang="zh-CN" sz="2800" dirty="0" err="1">
                <a:solidFill>
                  <a:srgbClr val="7030A0"/>
                </a:solidFill>
              </a:rPr>
              <a:t>buget</a:t>
            </a:r>
            <a:r>
              <a:rPr lang="zh-CN" altLang="en-US" sz="2800" dirty="0">
                <a:solidFill>
                  <a:srgbClr val="C00000"/>
                </a:solidFill>
              </a:rPr>
              <a:t>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r>
              <a:rPr lang="zh-CN" altLang="en-US" sz="2800" dirty="0">
                <a:solidFill>
                  <a:srgbClr val="C00000"/>
                </a:solidFill>
              </a:rPr>
              <a:t>如果</a:t>
            </a:r>
            <a:r>
              <a:rPr lang="en-US" altLang="zh-CN" sz="2800" dirty="0">
                <a:solidFill>
                  <a:srgbClr val="C00000"/>
                </a:solidFill>
              </a:rPr>
              <a:t>budget</a:t>
            </a:r>
            <a:r>
              <a:rPr lang="zh-CN" altLang="en-US" sz="2800" dirty="0">
                <a:solidFill>
                  <a:srgbClr val="C00000"/>
                </a:solidFill>
              </a:rPr>
              <a:t>越大，那么分组可以越灵活。</a:t>
            </a:r>
            <a:r>
              <a:rPr lang="zh-CN" altLang="en-US" sz="2800" dirty="0"/>
              <a:t>若</a:t>
            </a:r>
            <a:r>
              <a:rPr lang="en-US" altLang="zh-CN" sz="2800" dirty="0"/>
              <a:t>budget</a:t>
            </a:r>
            <a:r>
              <a:rPr lang="zh-CN" altLang="en-US" sz="2800" dirty="0"/>
              <a:t>是</a:t>
            </a:r>
            <a:r>
              <a:rPr lang="zh-CN" altLang="en-US" sz="2800" dirty="0">
                <a:solidFill>
                  <a:srgbClr val="7030A0"/>
                </a:solidFill>
              </a:rPr>
              <a:t>所有支出总和</a:t>
            </a:r>
            <a:r>
              <a:rPr lang="zh-CN" altLang="en-US" sz="2800" dirty="0"/>
              <a:t>，那么肯定可以任意分为</a:t>
            </a:r>
            <a:r>
              <a:rPr lang="en-US" altLang="zh-CN" sz="2800" dirty="0"/>
              <a:t>M</a:t>
            </a:r>
            <a:r>
              <a:rPr lang="zh-CN" altLang="en-US" sz="2800" dirty="0"/>
              <a:t>组。反之，若</a:t>
            </a:r>
            <a:r>
              <a:rPr lang="en-US" altLang="zh-CN" sz="2800" dirty="0"/>
              <a:t>budget</a:t>
            </a:r>
            <a:r>
              <a:rPr lang="zh-CN" altLang="en-US" sz="2800" dirty="0"/>
              <a:t>越小，那么分组限制越大。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r>
              <a:rPr lang="zh-CN" altLang="en-US" sz="2800" dirty="0"/>
              <a:t>如果找到一个合法的</a:t>
            </a:r>
            <a:r>
              <a:rPr lang="en-US" altLang="zh-CN" sz="2800" dirty="0"/>
              <a:t>budget</a:t>
            </a:r>
            <a:r>
              <a:rPr lang="zh-CN" altLang="en-US" sz="2800" dirty="0"/>
              <a:t>值，那么更小的预算值一定在比其小的区间内。</a:t>
            </a:r>
            <a:endParaRPr lang="en-US" altLang="zh-CN" sz="2800" dirty="0"/>
          </a:p>
          <a:p>
            <a:r>
              <a:rPr lang="zh-CN" altLang="en-US" sz="2800" dirty="0">
                <a:solidFill>
                  <a:srgbClr val="C00000"/>
                </a:solidFill>
              </a:rPr>
              <a:t>用二分法寻找合法的</a:t>
            </a:r>
            <a:r>
              <a:rPr lang="en-US" altLang="zh-CN" sz="2800" dirty="0">
                <a:solidFill>
                  <a:srgbClr val="C00000"/>
                </a:solidFill>
              </a:rPr>
              <a:t>Budget</a:t>
            </a:r>
            <a:r>
              <a:rPr lang="zh-CN" altLang="en-US" sz="2800" dirty="0">
                <a:solidFill>
                  <a:srgbClr val="C00000"/>
                </a:solidFill>
              </a:rPr>
              <a:t>。</a:t>
            </a:r>
            <a:endParaRPr lang="en-US" altLang="zh-CN" sz="2800" dirty="0">
              <a:solidFill>
                <a:srgbClr val="C00000"/>
              </a:solidFill>
            </a:endParaRP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71530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数据结构和</a:t>
            </a:r>
            <a:r>
              <a:rPr lang="en-US" altLang="zh-CN" dirty="0"/>
              <a:t>main</a:t>
            </a:r>
            <a:r>
              <a:rPr lang="zh-CN" altLang="en-US" dirty="0"/>
              <a:t>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022" y="1201068"/>
            <a:ext cx="10935955" cy="489037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用数组存储输入的每日预算值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二分查找的初始搜索区间左右端点为</a:t>
            </a:r>
            <a:r>
              <a:rPr lang="en-US" altLang="zh-CN" sz="2800" dirty="0">
                <a:solidFill>
                  <a:srgbClr val="7030A0"/>
                </a:solidFill>
              </a:rPr>
              <a:t>[</a:t>
            </a:r>
            <a:r>
              <a:rPr lang="en-US" altLang="zh-CN" sz="2800" dirty="0" err="1">
                <a:solidFill>
                  <a:srgbClr val="7030A0"/>
                </a:solidFill>
              </a:rPr>
              <a:t>MinCost,Total</a:t>
            </a:r>
            <a:r>
              <a:rPr lang="en-US" altLang="zh-CN" sz="2800" dirty="0">
                <a:solidFill>
                  <a:srgbClr val="7030A0"/>
                </a:solidFill>
              </a:rPr>
              <a:t>]</a:t>
            </a:r>
          </a:p>
          <a:p>
            <a:r>
              <a:rPr lang="zh-CN" altLang="en-US" sz="2800" dirty="0"/>
              <a:t>主函数设计如下：</a:t>
            </a:r>
            <a:br>
              <a:rPr lang="en-US" altLang="zh-CN" sz="2800" dirty="0"/>
            </a:b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345204-E67F-4CA5-9C8D-DF73FDF7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045" y="1201068"/>
            <a:ext cx="4722835" cy="1848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D9B8E4-D72C-4C6D-A7B5-5991FF8D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40" y="3573351"/>
            <a:ext cx="6488740" cy="30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6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CC4C9-EDCC-4214-A8AD-E9A1083A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978535" cy="824549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sz="4400" dirty="0">
                <a:solidFill>
                  <a:schemeClr val="tx1"/>
                </a:solidFill>
              </a:rPr>
              <a:t>[</a:t>
            </a:r>
            <a:r>
              <a:rPr lang="en-US" altLang="zh-CN" sz="4400" dirty="0" err="1">
                <a:solidFill>
                  <a:schemeClr val="tx1"/>
                </a:solidFill>
              </a:rPr>
              <a:t>MinCost</a:t>
            </a:r>
            <a:r>
              <a:rPr lang="en-US" altLang="zh-CN" sz="4400" dirty="0">
                <a:solidFill>
                  <a:schemeClr val="tx1"/>
                </a:solidFill>
              </a:rPr>
              <a:t> , Total] </a:t>
            </a:r>
            <a:r>
              <a:rPr lang="zh-CN" altLang="en-US" dirty="0"/>
              <a:t>搜索最小预算值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C775147-7E15-48DF-9D4C-C699BD6F1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241" y="1198287"/>
            <a:ext cx="10819517" cy="55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27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4255" y="0"/>
            <a:ext cx="9404723" cy="824549"/>
          </a:xfrm>
        </p:spPr>
        <p:txBody>
          <a:bodyPr/>
          <a:lstStyle/>
          <a:p>
            <a:r>
              <a:rPr lang="en-US" altLang="zh-CN" sz="4000" dirty="0"/>
              <a:t>Check(mid)</a:t>
            </a:r>
            <a:r>
              <a:rPr lang="zh-CN" altLang="en-US" sz="4000" dirty="0"/>
              <a:t>函数设计思路</a:t>
            </a:r>
            <a:r>
              <a:rPr lang="en-US" altLang="zh-CN" sz="4000" dirty="0"/>
              <a:t>(</a:t>
            </a:r>
            <a:r>
              <a:rPr lang="zh-CN" altLang="en-US" sz="4000" dirty="0"/>
              <a:t>贪心算法</a:t>
            </a:r>
            <a:r>
              <a:rPr lang="en-US" altLang="zh-CN" sz="4000" dirty="0"/>
              <a:t>)</a:t>
            </a:r>
            <a:endParaRPr lang="zh-CN" altLang="en-US" sz="40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E969344-87D2-4D10-ABBF-6D5C4FD9A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effectLst/>
              </a:rPr>
              <a:t>用两个变量存储分组数以及每组的累计预算值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从第一个日子开始扫描，判断当前天的值可否加入当前分组。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/>
              </a:rPr>
              <a:t>如果第</a:t>
            </a:r>
            <a:r>
              <a:rPr lang="en-US" altLang="zh-CN" dirty="0" err="1">
                <a:effectLst/>
              </a:rPr>
              <a:t>i</a:t>
            </a:r>
            <a:r>
              <a:rPr lang="zh-CN" altLang="en-US" dirty="0">
                <a:effectLst/>
              </a:rPr>
              <a:t>天的</a:t>
            </a:r>
            <a:r>
              <a:rPr lang="en-US" altLang="zh-CN" dirty="0">
                <a:effectLst/>
              </a:rPr>
              <a:t>cost[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]</a:t>
            </a:r>
            <a:r>
              <a:rPr lang="zh-CN" altLang="en-US" dirty="0">
                <a:effectLst/>
              </a:rPr>
              <a:t>大于</a:t>
            </a:r>
            <a:r>
              <a:rPr lang="en-US" altLang="zh-CN" dirty="0">
                <a:effectLst/>
              </a:rPr>
              <a:t>x</a:t>
            </a:r>
            <a:r>
              <a:rPr lang="zh-CN" altLang="en-US" dirty="0">
                <a:effectLst/>
              </a:rPr>
              <a:t>，那么说明该</a:t>
            </a:r>
            <a:r>
              <a:rPr lang="en-US" altLang="zh-CN" dirty="0">
                <a:effectLst/>
              </a:rPr>
              <a:t>x</a:t>
            </a:r>
            <a:r>
              <a:rPr lang="zh-CN" altLang="en-US" dirty="0">
                <a:effectLst/>
              </a:rPr>
              <a:t>太小</a:t>
            </a:r>
            <a:r>
              <a:rPr lang="en-US" altLang="zh-CN" dirty="0">
                <a:effectLst/>
              </a:rPr>
              <a:t>,</a:t>
            </a:r>
            <a:r>
              <a:rPr lang="zh-CN" altLang="en-US" dirty="0">
                <a:effectLst/>
              </a:rPr>
              <a:t>返回</a:t>
            </a:r>
            <a:r>
              <a:rPr lang="en-US" altLang="zh-CN" dirty="0">
                <a:effectLst/>
              </a:rPr>
              <a:t>false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effectLst/>
              </a:rPr>
              <a:t>如果</a:t>
            </a:r>
            <a:r>
              <a:rPr lang="en-US" altLang="zh-CN" dirty="0">
                <a:effectLst/>
              </a:rPr>
              <a:t>cost[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]+ subtotal &gt; x</a:t>
            </a:r>
            <a:r>
              <a:rPr lang="zh-CN" altLang="en-US" dirty="0">
                <a:effectLst/>
              </a:rPr>
              <a:t>，开始新的分组，否则 </a:t>
            </a:r>
            <a:r>
              <a:rPr lang="en-US" altLang="zh-CN" dirty="0">
                <a:effectLst/>
              </a:rPr>
              <a:t>subtotal += cost[</a:t>
            </a:r>
            <a:r>
              <a:rPr lang="en-US" altLang="zh-CN" dirty="0" err="1">
                <a:effectLst/>
              </a:rPr>
              <a:t>i</a:t>
            </a:r>
            <a:r>
              <a:rPr lang="en-US" altLang="zh-CN" dirty="0">
                <a:effectLst/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effectLst/>
              </a:rPr>
              <a:t> </a:t>
            </a:r>
            <a:r>
              <a:rPr lang="zh-CN" altLang="en-US" dirty="0">
                <a:effectLst/>
              </a:rPr>
              <a:t>如果全部处理完毕，分的组数</a:t>
            </a:r>
            <a:r>
              <a:rPr lang="en-US" altLang="zh-CN" dirty="0" err="1">
                <a:effectLst/>
              </a:rPr>
              <a:t>cnt</a:t>
            </a:r>
            <a:r>
              <a:rPr lang="en-US" altLang="zh-CN" dirty="0">
                <a:effectLst/>
              </a:rPr>
              <a:t>&lt;=M, </a:t>
            </a:r>
            <a:r>
              <a:rPr lang="zh-CN" altLang="en-US" dirty="0">
                <a:effectLst/>
              </a:rPr>
              <a:t>则</a:t>
            </a:r>
            <a:r>
              <a:rPr lang="en-US" altLang="zh-CN" dirty="0">
                <a:effectLst/>
              </a:rPr>
              <a:t>return true.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4624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</p:spPr>
        <p:txBody>
          <a:bodyPr/>
          <a:lstStyle/>
          <a:p>
            <a:r>
              <a:rPr lang="en-US" altLang="zh-CN" dirty="0" err="1"/>
              <a:t>isBudgetBigEnough</a:t>
            </a:r>
            <a:r>
              <a:rPr lang="en-US" altLang="zh-CN" dirty="0"/>
              <a:t>(mid)</a:t>
            </a:r>
            <a:r>
              <a:rPr lang="zh-CN" altLang="en-US" dirty="0"/>
              <a:t>参考代码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876FC17-90C5-474B-90BD-B9B30D2AA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062319"/>
            <a:ext cx="7218710" cy="56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4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BBCA8-ACA7-42B0-8F38-7C00CEE8CA8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87F7EC0-1CA5-44AA-8E80-6C76FEEEE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387" y="1229159"/>
            <a:ext cx="8914506" cy="54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7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34C82BB-4FD4-4D4B-8503-935B6CCE5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二分查找算法模板 </a:t>
            </a:r>
            <a:r>
              <a:rPr lang="en-US" altLang="zh-CN" dirty="0">
                <a:hlinkClick r:id="rId2"/>
              </a:rPr>
              <a:t>YXC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0A69891-8428-4983-BD9B-C5FE56E8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1" y="1219200"/>
            <a:ext cx="10935955" cy="25019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当我们将区间</a:t>
            </a:r>
            <a:r>
              <a:rPr lang="en-US" altLang="zh-CN" sz="2400" dirty="0"/>
              <a:t>[l, r]</a:t>
            </a:r>
            <a:r>
              <a:rPr lang="zh-CN" altLang="en-US" sz="2400" dirty="0"/>
              <a:t>划分成 </a:t>
            </a:r>
            <a:r>
              <a:rPr lang="en-US" altLang="zh-CN" sz="2400" dirty="0"/>
              <a:t>[l, mid - 1]</a:t>
            </a:r>
            <a:r>
              <a:rPr lang="zh-CN" altLang="en-US" sz="2400" dirty="0"/>
              <a:t>和 </a:t>
            </a:r>
            <a:r>
              <a:rPr lang="en-US" altLang="zh-CN" sz="2400" dirty="0"/>
              <a:t>[mid, r]</a:t>
            </a:r>
          </a:p>
          <a:p>
            <a:r>
              <a:rPr lang="zh-CN" altLang="en-US" sz="2400" dirty="0"/>
              <a:t>区间边界更新操作是 </a:t>
            </a:r>
            <a:r>
              <a:rPr lang="en-US" altLang="zh-CN" sz="2400" dirty="0"/>
              <a:t>r = mid - 1</a:t>
            </a:r>
            <a:r>
              <a:rPr lang="zh-CN" altLang="en-US" sz="2400" dirty="0"/>
              <a:t>或者 </a:t>
            </a:r>
            <a:r>
              <a:rPr lang="en-US" altLang="zh-CN" sz="2400" dirty="0"/>
              <a:t>l = mid;</a:t>
            </a:r>
          </a:p>
          <a:p>
            <a:r>
              <a:rPr lang="zh-CN" altLang="en-US" sz="2400" dirty="0"/>
              <a:t>中点要加</a:t>
            </a:r>
            <a:r>
              <a:rPr lang="en-US" altLang="zh-CN" sz="2400" dirty="0"/>
              <a:t>1</a:t>
            </a:r>
            <a:r>
              <a:rPr lang="zh-CN" altLang="en-US" sz="2400" dirty="0"/>
              <a:t>：</a:t>
            </a:r>
            <a:r>
              <a:rPr lang="en-US" altLang="zh-CN" sz="2400" dirty="0"/>
              <a:t>mid = l + r + 1&gt;&gt;1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352240-44CF-480C-B263-01F64B62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117" y="2445546"/>
            <a:ext cx="6026812" cy="439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2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1EF735-FF20-41DD-B1EB-E5BACAF8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今日任务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18FE318-20D2-4B2C-81BA-519CEA810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405" y="1408755"/>
            <a:ext cx="5923922" cy="29619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1B8092-1CD4-4072-A57A-3BE8A9FBC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5" r="5064"/>
          <a:stretch/>
        </p:blipFill>
        <p:spPr>
          <a:xfrm>
            <a:off x="2514405" y="4370716"/>
            <a:ext cx="5923922" cy="203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3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B97B4-496B-4389-99FD-EB2990D05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69"/>
            <a:ext cx="9404723" cy="1727509"/>
          </a:xfrm>
        </p:spPr>
        <p:txBody>
          <a:bodyPr/>
          <a:lstStyle/>
          <a:p>
            <a:r>
              <a:rPr lang="zh-CN" altLang="en-US" sz="4000" dirty="0"/>
              <a:t>实数二分模板：</a:t>
            </a:r>
            <a:br>
              <a:rPr lang="en-US" altLang="zh-CN" sz="4000" dirty="0"/>
            </a:br>
            <a:r>
              <a:rPr lang="zh-CN" altLang="en-US" sz="3200" dirty="0"/>
              <a:t>结果保留</a:t>
            </a:r>
            <a:r>
              <a:rPr lang="en-US" altLang="zh-CN" sz="3200" dirty="0"/>
              <a:t>k</a:t>
            </a:r>
            <a:r>
              <a:rPr lang="zh-CN" altLang="en-US" sz="3200" dirty="0"/>
              <a:t>位小数：</a:t>
            </a:r>
            <a:r>
              <a:rPr lang="en-US" altLang="zh-CN" sz="3200" dirty="0"/>
              <a:t>eps= 1e-(k+2)</a:t>
            </a:r>
            <a:br>
              <a:rPr lang="en-US" altLang="zh-CN" sz="3200" dirty="0"/>
            </a:br>
            <a:r>
              <a:rPr lang="zh-CN" altLang="en-US" sz="3200" dirty="0"/>
              <a:t>例如保留</a:t>
            </a:r>
            <a:r>
              <a:rPr lang="en-US" altLang="zh-CN" sz="3200" dirty="0"/>
              <a:t>4</a:t>
            </a:r>
            <a:r>
              <a:rPr lang="zh-CN" altLang="en-US" sz="3200" dirty="0"/>
              <a:t>位小数则精度为</a:t>
            </a:r>
            <a:r>
              <a:rPr lang="en-US" altLang="zh-CN" sz="3200" dirty="0"/>
              <a:t>1e-6</a:t>
            </a:r>
            <a:endParaRPr lang="zh-CN" altLang="en-US" sz="4000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6886956-279F-4D80-B159-4132802C2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2133103"/>
            <a:ext cx="8460463" cy="44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9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C5502-70D8-4916-8027-575692FA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实数二分模板</a:t>
            </a:r>
            <a:r>
              <a:rPr lang="en-US" altLang="zh-CN" sz="3600" dirty="0"/>
              <a:t>2</a:t>
            </a:r>
            <a:r>
              <a:rPr lang="zh-CN" altLang="en-US" sz="3600" dirty="0"/>
              <a:t>：迭代</a:t>
            </a:r>
            <a:r>
              <a:rPr lang="en-US" altLang="zh-CN" sz="3600" dirty="0"/>
              <a:t>100</a:t>
            </a:r>
            <a:r>
              <a:rPr lang="zh-CN" altLang="en-US" sz="3600" dirty="0"/>
              <a:t>次，结果基本稳定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487DA63D-9ACD-4989-B9A1-EDA3C65E9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84573"/>
            <a:ext cx="10914600" cy="48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9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二分算法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362042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301808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2427" y="5316650"/>
            <a:ext cx="8550368" cy="95352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4800" dirty="0"/>
              <a:t>例题</a:t>
            </a:r>
            <a:r>
              <a:rPr lang="en-US" altLang="zh-CN" sz="4800" dirty="0">
                <a:latin typeface="Microsoft YaHei UI" panose="020B0503020204020204" pitchFamily="34" charset="-122"/>
              </a:rPr>
              <a:t>1: </a:t>
            </a:r>
            <a:r>
              <a:rPr lang="zh-CN" altLang="en-US" sz="4800" dirty="0">
                <a:latin typeface="Microsoft YaHei UI" panose="020B0503020204020204" pitchFamily="34" charset="-122"/>
              </a:rPr>
              <a:t>查找指定数</a:t>
            </a:r>
            <a:endParaRPr lang="zh-CN" altLang="zh-CN" sz="4800" dirty="0">
              <a:latin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E6F099-9A0E-42F4-BBE6-1ADD0F16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27" y="587829"/>
            <a:ext cx="8698973" cy="44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70059"/>
      </p:ext>
    </p:extLst>
  </p:cSld>
  <p:clrMapOvr>
    <a:masterClrMapping/>
  </p:clrMapOvr>
  <p:transition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890</Words>
  <Application>Microsoft Office PowerPoint</Application>
  <PresentationFormat>宽屏</PresentationFormat>
  <Paragraphs>107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Microsoft YaHei UI</vt:lpstr>
      <vt:lpstr>宋体</vt:lpstr>
      <vt:lpstr>Arial</vt:lpstr>
      <vt:lpstr>Calibri</vt:lpstr>
      <vt:lpstr>Century Gothic</vt:lpstr>
      <vt:lpstr>Wingdings 3</vt:lpstr>
      <vt:lpstr>离子</vt:lpstr>
      <vt:lpstr>PowerPoint 演示文稿</vt:lpstr>
      <vt:lpstr>二分算法</vt:lpstr>
      <vt:lpstr>二分算法思路</vt:lpstr>
      <vt:lpstr>整数二分查找算法模板 YXC</vt:lpstr>
      <vt:lpstr>二分查找算法模板 YXC</vt:lpstr>
      <vt:lpstr>实数二分模板： 结果保留k位小数：eps= 1e-(k+2) 例如保留4位小数则精度为1e-6</vt:lpstr>
      <vt:lpstr>实数二分模板2：迭代100次，结果基本稳定</vt:lpstr>
      <vt:lpstr>二分算法</vt:lpstr>
      <vt:lpstr>例题1: 查找指定数</vt:lpstr>
      <vt:lpstr>查找指定数(整数二分)</vt:lpstr>
      <vt:lpstr>输入输出</vt:lpstr>
      <vt:lpstr>模板的使用流程</vt:lpstr>
      <vt:lpstr>查找指定数 全局数组p[0,n-1]</vt:lpstr>
      <vt:lpstr>修改模板1的参考代码</vt:lpstr>
      <vt:lpstr>数据已经是升序无重复的</vt:lpstr>
      <vt:lpstr>前10组数据</vt:lpstr>
      <vt:lpstr>后10组数据</vt:lpstr>
      <vt:lpstr>例题2: 攻击范围</vt:lpstr>
      <vt:lpstr>数组有重复元素，求target的下标范围</vt:lpstr>
      <vt:lpstr>输入</vt:lpstr>
      <vt:lpstr>输出</vt:lpstr>
      <vt:lpstr>解题思路</vt:lpstr>
      <vt:lpstr>参考代码</vt:lpstr>
      <vt:lpstr>二分模板1，寻找左边界</vt:lpstr>
      <vt:lpstr>PowerPoint 演示文稿</vt:lpstr>
      <vt:lpstr>前10组数据</vt:lpstr>
      <vt:lpstr>后10组数据</vt:lpstr>
      <vt:lpstr>例题3: 求方程的根</vt:lpstr>
      <vt:lpstr>根a的性质: f(a)=0</vt:lpstr>
      <vt:lpstr>分析</vt:lpstr>
      <vt:lpstr>求Sqrt(X)</vt:lpstr>
      <vt:lpstr>浮点数二分</vt:lpstr>
      <vt:lpstr>Accept</vt:lpstr>
      <vt:lpstr>PowerPoint 演示文稿</vt:lpstr>
      <vt:lpstr>求三次方根</vt:lpstr>
      <vt:lpstr>解题思路</vt:lpstr>
      <vt:lpstr>参考代码</vt:lpstr>
      <vt:lpstr>前10组数据</vt:lpstr>
      <vt:lpstr>后10组数据</vt:lpstr>
      <vt:lpstr>例题5：最小预算值</vt:lpstr>
      <vt:lpstr>最小预算值</vt:lpstr>
      <vt:lpstr>分组    总预算 第1、2天   500 第3、4天   400 第5天    500 第6天    101 第7天    400</vt:lpstr>
      <vt:lpstr>模板的使用流程</vt:lpstr>
      <vt:lpstr>题解分析</vt:lpstr>
      <vt:lpstr>数据结构和main函数</vt:lpstr>
      <vt:lpstr>在[MinCost , Total] 搜索最小预算值</vt:lpstr>
      <vt:lpstr>Check(mid)函数设计思路(贪心算法)</vt:lpstr>
      <vt:lpstr>isBudgetBigEnough(mid)参考代码</vt:lpstr>
      <vt:lpstr>Accept</vt:lpstr>
      <vt:lpstr>今日任务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2022-06-23T02:11:18Z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